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4"/>
  </p:handoutMasterIdLst>
  <p:sldIdLst>
    <p:sldId id="257" r:id="rId2"/>
    <p:sldId id="259" r:id="rId3"/>
    <p:sldId id="276" r:id="rId4"/>
    <p:sldId id="272" r:id="rId5"/>
    <p:sldId id="271" r:id="rId6"/>
    <p:sldId id="277" r:id="rId7"/>
    <p:sldId id="274" r:id="rId8"/>
    <p:sldId id="273" r:id="rId9"/>
    <p:sldId id="264" r:id="rId10"/>
    <p:sldId id="262" r:id="rId11"/>
    <p:sldId id="275"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72"/>
    <p:restoredTop sz="94719"/>
  </p:normalViewPr>
  <p:slideViewPr>
    <p:cSldViewPr snapToGrid="0" snapToObjects="1">
      <p:cViewPr varScale="1">
        <p:scale>
          <a:sx n="120" d="100"/>
          <a:sy n="120" d="100"/>
        </p:scale>
        <p:origin x="51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A3BA00-9461-AE4B-9EAF-48F2DE0901FA}" type="datetimeFigureOut">
              <a:rPr lang="en-US" smtClean="0"/>
              <a:t>2/28/26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EE0DDB-6735-764F-9989-2206D4706521}" type="slidenum">
              <a:rPr lang="en-US" smtClean="0"/>
              <a:t>‹#›</a:t>
            </a:fld>
            <a:endParaRPr lang="en-US"/>
          </a:p>
        </p:txBody>
      </p:sp>
    </p:spTree>
    <p:extLst>
      <p:ext uri="{BB962C8B-B14F-4D97-AF65-F5344CB8AC3E}">
        <p14:creationId xmlns:p14="http://schemas.microsoft.com/office/powerpoint/2010/main" val="8905456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4E4BFE4-61B0-FD4C-8348-DF54D200591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142781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4E4BFE4-61B0-FD4C-8348-DF54D200591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170602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4E4BFE4-61B0-FD4C-8348-DF54D200591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349501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4E4BFE4-61B0-FD4C-8348-DF54D200591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12308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4E4BFE4-61B0-FD4C-8348-DF54D200591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42448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4E4BFE4-61B0-FD4C-8348-DF54D200591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249683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4E4BFE4-61B0-FD4C-8348-DF54D2005911}" type="datetimeFigureOut">
              <a:rPr lang="en-US" smtClean="0"/>
              <a:t>2/28/26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307176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4E4BFE4-61B0-FD4C-8348-DF54D2005911}" type="datetimeFigureOut">
              <a:rPr lang="en-US" smtClean="0"/>
              <a:t>2/28/26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356450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4BFE4-61B0-FD4C-8348-DF54D2005911}" type="datetimeFigureOut">
              <a:rPr lang="en-US" smtClean="0"/>
              <a:t>2/28/26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16030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4E4BFE4-61B0-FD4C-8348-DF54D200591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364622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4E4BFE4-61B0-FD4C-8348-DF54D200591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82223-0D49-B04B-90A1-C0C0BA52B0FE}" type="slidenum">
              <a:rPr lang="en-US" smtClean="0"/>
              <a:t>‹#›</a:t>
            </a:fld>
            <a:endParaRPr lang="en-US"/>
          </a:p>
        </p:txBody>
      </p:sp>
    </p:spTree>
    <p:extLst>
      <p:ext uri="{BB962C8B-B14F-4D97-AF65-F5344CB8AC3E}">
        <p14:creationId xmlns:p14="http://schemas.microsoft.com/office/powerpoint/2010/main" val="220687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4BFE4-61B0-FD4C-8348-DF54D2005911}" type="datetimeFigureOut">
              <a:rPr lang="en-US" smtClean="0"/>
              <a:t>2/28/26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82223-0D49-B04B-90A1-C0C0BA52B0FE}" type="slidenum">
              <a:rPr lang="en-US" smtClean="0"/>
              <a:t>‹#›</a:t>
            </a:fld>
            <a:endParaRPr lang="en-US"/>
          </a:p>
        </p:txBody>
      </p:sp>
    </p:spTree>
    <p:extLst>
      <p:ext uri="{BB962C8B-B14F-4D97-AF65-F5344CB8AC3E}">
        <p14:creationId xmlns:p14="http://schemas.microsoft.com/office/powerpoint/2010/main" val="538000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9161" y="3577456"/>
            <a:ext cx="8182230" cy="1687814"/>
          </a:xfrm>
          <a:prstGeom prst="rect">
            <a:avLst/>
          </a:prstGeom>
        </p:spPr>
        <p:txBody>
          <a:bodyPr vert="horz" lIns="91440" tIns="45720" rIns="91440" bIns="45720" rtlCol="0" anchor="b">
            <a:prstTxWarp prst="textWave1">
              <a:avLst/>
            </a:prstTxWarp>
            <a:normAutofit/>
          </a:bodyPr>
          <a:lstStyle/>
          <a:p>
            <a:pPr algn="ctr" defTabSz="914400">
              <a:lnSpc>
                <a:spcPct val="90000"/>
              </a:lnSpc>
              <a:spcBef>
                <a:spcPct val="0"/>
              </a:spcBef>
              <a:spcAft>
                <a:spcPts val="600"/>
              </a:spcAft>
            </a:pPr>
            <a:r>
              <a:rPr lang="en-US" sz="5700" b="1" kern="1200">
                <a:ln w="10541" cmpd="sng">
                  <a:solidFill>
                    <a:schemeClr val="accent1">
                      <a:shade val="88000"/>
                      <a:satMod val="110000"/>
                    </a:schemeClr>
                  </a:solidFill>
                  <a:prstDash val="solid"/>
                </a:ln>
                <a:solidFill>
                  <a:schemeClr val="tx1"/>
                </a:solidFill>
                <a:latin typeface="+mj-lt"/>
                <a:ea typeface="+mj-ea"/>
                <a:cs typeface="+mj-cs"/>
              </a:rPr>
              <a:t>Hospitality</a:t>
            </a:r>
          </a:p>
        </p:txBody>
      </p:sp>
      <p:pic>
        <p:nvPicPr>
          <p:cNvPr id="2" name="Picture 1"/>
          <p:cNvPicPr>
            <a:picLocks noChangeAspect="1"/>
          </p:cNvPicPr>
          <p:nvPr/>
        </p:nvPicPr>
        <p:blipFill>
          <a:blip r:embed="rId2"/>
          <a:stretch>
            <a:fillRect/>
          </a:stretch>
        </p:blipFill>
        <p:spPr>
          <a:xfrm>
            <a:off x="2516875" y="591670"/>
            <a:ext cx="4106802" cy="2742004"/>
          </a:xfrm>
          <a:prstGeom prst="rect">
            <a:avLst/>
          </a:prstGeom>
        </p:spPr>
      </p:pic>
      <p:sp>
        <p:nvSpPr>
          <p:cNvPr id="1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5509052"/>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86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t>Practical Points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lnSpcReduction="10000"/>
          </a:bodyPr>
          <a:lstStyle/>
          <a:p>
            <a:pPr marL="0" indent="0">
              <a:buNone/>
            </a:pPr>
            <a:r>
              <a:rPr lang="en-US" sz="2400" u="sng" dirty="0"/>
              <a:t>Welcoming people into your living space</a:t>
            </a:r>
          </a:p>
          <a:p>
            <a:r>
              <a:rPr lang="en-US" sz="2400" dirty="0"/>
              <a:t>Don't wait for your life to be perfect before you are hospitable. Your house will never be large enough; you will never have enough budget, energy or time. </a:t>
            </a:r>
          </a:p>
          <a:p>
            <a:r>
              <a:rPr lang="en-US" sz="2400" dirty="0"/>
              <a:t>If you are not feeling part of church, then being hospitable is a great way to feel a part. </a:t>
            </a:r>
          </a:p>
          <a:p>
            <a:r>
              <a:rPr lang="en-US" sz="2400" dirty="0"/>
              <a:t>Be creative and keep it simple it doesn't have to be complicated. If you wait for everything to be correct it probably won’t happen. So don't wait. Just do it.  </a:t>
            </a:r>
          </a:p>
          <a:p>
            <a:r>
              <a:rPr lang="en-US" sz="2400" dirty="0"/>
              <a:t>It will look different for everyone. </a:t>
            </a:r>
          </a:p>
          <a:p>
            <a:r>
              <a:rPr lang="en-US" sz="2400" dirty="0"/>
              <a:t>Be intentional.</a:t>
            </a:r>
            <a:endParaRPr lang="en-GB" sz="2400" dirty="0"/>
          </a:p>
          <a:p>
            <a:endParaRPr lang="en-GB" sz="2400" dirty="0"/>
          </a:p>
          <a:p>
            <a:pPr marL="0" indent="0">
              <a:buNone/>
            </a:pPr>
            <a:endParaRPr lang="en-US" sz="1900" dirty="0"/>
          </a:p>
          <a:p>
            <a:endParaRPr lang="en-US" sz="1900" dirty="0"/>
          </a:p>
        </p:txBody>
      </p:sp>
    </p:spTree>
    <p:extLst>
      <p:ext uri="{BB962C8B-B14F-4D97-AF65-F5344CB8AC3E}">
        <p14:creationId xmlns:p14="http://schemas.microsoft.com/office/powerpoint/2010/main" val="225407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ewish Hospitality” | CHRISTMAS AT BETHLEHEM - YouTube">
            <a:extLst>
              <a:ext uri="{FF2B5EF4-FFF2-40B4-BE49-F238E27FC236}">
                <a16:creationId xmlns:a16="http://schemas.microsoft.com/office/drawing/2014/main" id="{435B7FD1-8BFA-EE39-11E8-52618CA3E0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927463"/>
            <a:ext cx="8033656" cy="539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1" y="639193"/>
            <a:ext cx="2678858" cy="3573516"/>
          </a:xfrm>
        </p:spPr>
        <p:txBody>
          <a:bodyPr vert="horz" lIns="91440" tIns="45720" rIns="91440" bIns="45720" rtlCol="0" anchor="b">
            <a:normAutofit/>
          </a:bodyPr>
          <a:lstStyle/>
          <a:p>
            <a:pPr algn="l" defTabSz="914400">
              <a:lnSpc>
                <a:spcPct val="90000"/>
              </a:lnSpc>
            </a:pPr>
            <a:r>
              <a:rPr lang="en-US" sz="4000" kern="1200">
                <a:solidFill>
                  <a:schemeClr val="tx1"/>
                </a:solidFill>
                <a:latin typeface="+mj-lt"/>
                <a:ea typeface="+mj-ea"/>
                <a:cs typeface="+mj-cs"/>
              </a:rPr>
              <a:t>The Banqueting table</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a:extLst>
              <a:ext uri="{FF2B5EF4-FFF2-40B4-BE49-F238E27FC236}">
                <a16:creationId xmlns:a16="http://schemas.microsoft.com/office/drawing/2014/main" id="{C6798075-3C76-B678-F082-70335884C0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343754" y="640080"/>
            <a:ext cx="3704897" cy="5550408"/>
          </a:xfrm>
          <a:prstGeom prst="rect">
            <a:avLst/>
          </a:prstGeom>
          <a:noFill/>
        </p:spPr>
      </p:pic>
    </p:spTree>
    <p:extLst>
      <p:ext uri="{BB962C8B-B14F-4D97-AF65-F5344CB8AC3E}">
        <p14:creationId xmlns:p14="http://schemas.microsoft.com/office/powerpoint/2010/main" val="291367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Role of Hospitality | NumberOne">
            <a:extLst>
              <a:ext uri="{FF2B5EF4-FFF2-40B4-BE49-F238E27FC236}">
                <a16:creationId xmlns:a16="http://schemas.microsoft.com/office/drawing/2014/main" id="{D232045D-A9ED-7F4E-CBA2-D82BCA3048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637" r="16635" b="-2"/>
          <a:stretch>
            <a:fillRect/>
          </a:stretch>
        </p:blipFill>
        <p:spPr bwMode="auto">
          <a:xfrm>
            <a:off x="3" y="10"/>
            <a:ext cx="4571997"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What is hospitality? What is international hotel management?">
            <a:extLst>
              <a:ext uri="{FF2B5EF4-FFF2-40B4-BE49-F238E27FC236}">
                <a16:creationId xmlns:a16="http://schemas.microsoft.com/office/drawing/2014/main" id="{1D65D31F-F19E-4814-73B6-7930DA09F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20" r="21501" b="1"/>
          <a:stretch>
            <a:fillRect/>
          </a:stretch>
        </p:blipFill>
        <p:spPr bwMode="auto">
          <a:xfrm>
            <a:off x="4514850" y="10"/>
            <a:ext cx="4629146"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a:noFill/>
          <a:extLst>
            <a:ext uri="{909E8E84-426E-40DD-AFC4-6F175D3DCCD1}">
              <a14:hiddenFill xmlns:a14="http://schemas.microsoft.com/office/drawing/2010/main">
                <a:solidFill>
                  <a:srgbClr val="FFFFFF"/>
                </a:solidFill>
              </a14:hiddenFill>
            </a:ext>
          </a:extLst>
        </p:spPr>
      </p:pic>
      <p:sp>
        <p:nvSpPr>
          <p:cNvPr id="1035"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97455" y="5406824"/>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26168" y="4608576"/>
            <a:ext cx="5220081" cy="2035112"/>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800" dirty="0"/>
              <a:t>When you and I think of hospitality...in our Western Culture we think about </a:t>
            </a:r>
            <a:r>
              <a:rPr lang="en-US" sz="2800" b="1" dirty="0"/>
              <a:t>entertaining,</a:t>
            </a:r>
            <a:r>
              <a:rPr lang="en-US" sz="2800" dirty="0"/>
              <a:t>. So, what does the bible say about hospitality?</a:t>
            </a:r>
          </a:p>
        </p:txBody>
      </p:sp>
    </p:spTree>
    <p:extLst>
      <p:ext uri="{BB962C8B-B14F-4D97-AF65-F5344CB8AC3E}">
        <p14:creationId xmlns:p14="http://schemas.microsoft.com/office/powerpoint/2010/main" val="377259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05811-585B-A1A2-5996-B0A47F2C3E82}"/>
              </a:ext>
            </a:extLst>
          </p:cNvPr>
          <p:cNvSpPr>
            <a:spLocks noGrp="1"/>
          </p:cNvSpPr>
          <p:nvPr>
            <p:ph type="title"/>
          </p:nvPr>
        </p:nvSpPr>
        <p:spPr>
          <a:xfrm>
            <a:off x="628650" y="365125"/>
            <a:ext cx="7886700" cy="1325563"/>
          </a:xfrm>
        </p:spPr>
        <p:txBody>
          <a:bodyPr>
            <a:normAutofit/>
          </a:bodyPr>
          <a:lstStyle/>
          <a:p>
            <a:r>
              <a:rPr lang="en-US" sz="4700"/>
              <a:t>Heb 13:1-14</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F9234F-69D7-3A5F-94DD-00DB8CDF250B}"/>
              </a:ext>
            </a:extLst>
          </p:cNvPr>
          <p:cNvSpPr>
            <a:spLocks noGrp="1"/>
          </p:cNvSpPr>
          <p:nvPr>
            <p:ph idx="1"/>
          </p:nvPr>
        </p:nvSpPr>
        <p:spPr>
          <a:xfrm>
            <a:off x="628650" y="1708976"/>
            <a:ext cx="7886700" cy="4747322"/>
          </a:xfrm>
        </p:spPr>
        <p:txBody>
          <a:bodyPr>
            <a:normAutofit fontScale="92500" lnSpcReduction="10000"/>
          </a:bodyPr>
          <a:lstStyle/>
          <a:p>
            <a:pPr marL="0" indent="0">
              <a:lnSpc>
                <a:spcPct val="90000"/>
              </a:lnSpc>
              <a:buNone/>
            </a:pPr>
            <a:r>
              <a:rPr lang="en-GB" sz="2400" b="0" i="0" dirty="0">
                <a:effectLst/>
                <a:latin typeface="system-ui"/>
              </a:rPr>
              <a:t>Keep on loving one another as brothers and sisters. </a:t>
            </a:r>
            <a:r>
              <a:rPr lang="en-GB" sz="2400" b="1" i="0" baseline="30000" dirty="0">
                <a:effectLst/>
                <a:latin typeface="system-ui"/>
              </a:rPr>
              <a:t>2 </a:t>
            </a:r>
            <a:r>
              <a:rPr lang="en-GB" sz="2400" b="0" i="0" dirty="0">
                <a:effectLst/>
                <a:latin typeface="system-ui"/>
              </a:rPr>
              <a:t>Do not forget to show hospitality to strangers, for by so doing some people have shown hospitality to angels without knowing it. </a:t>
            </a:r>
            <a:r>
              <a:rPr lang="en-GB" sz="2400" b="1" i="0" baseline="30000" dirty="0">
                <a:effectLst/>
                <a:latin typeface="system-ui"/>
              </a:rPr>
              <a:t>3 </a:t>
            </a:r>
            <a:r>
              <a:rPr lang="en-GB" sz="2400" b="0" i="0" dirty="0">
                <a:effectLst/>
                <a:latin typeface="system-ui"/>
              </a:rPr>
              <a:t>Continue to remember those in prison as if you were together with them in prison, and those who are mistreated as if you yourselves were suffering.</a:t>
            </a:r>
          </a:p>
          <a:p>
            <a:pPr marL="0" indent="0">
              <a:lnSpc>
                <a:spcPct val="90000"/>
              </a:lnSpc>
              <a:buNone/>
            </a:pPr>
            <a:r>
              <a:rPr lang="en-GB" sz="2400" b="1" i="0" baseline="30000" dirty="0">
                <a:effectLst/>
                <a:latin typeface="system-ui"/>
              </a:rPr>
              <a:t>4 </a:t>
            </a:r>
            <a:r>
              <a:rPr lang="en-GB" sz="2400" b="0" i="0" dirty="0">
                <a:effectLst/>
                <a:latin typeface="system-ui"/>
              </a:rPr>
              <a:t>Marriage should be honoured by all, and the marriage bed kept pure, for God will judge the adulterer and all the sexually immoral. </a:t>
            </a:r>
            <a:r>
              <a:rPr lang="en-GB" sz="2400" b="1" i="0" baseline="30000" dirty="0">
                <a:effectLst/>
                <a:latin typeface="system-ui"/>
              </a:rPr>
              <a:t>5 </a:t>
            </a:r>
            <a:r>
              <a:rPr lang="en-GB" sz="2400" b="0" i="0" dirty="0">
                <a:effectLst/>
                <a:latin typeface="system-ui"/>
              </a:rPr>
              <a:t>Keep your lives free from the love of money and be content with what you have, because God has said,</a:t>
            </a:r>
          </a:p>
          <a:p>
            <a:pPr marL="0" indent="0">
              <a:lnSpc>
                <a:spcPct val="90000"/>
              </a:lnSpc>
              <a:buNone/>
            </a:pPr>
            <a:r>
              <a:rPr lang="en-GB" sz="2400" b="0" i="0" dirty="0">
                <a:effectLst/>
                <a:latin typeface="system-ui"/>
              </a:rPr>
              <a:t>“Never will I leave you;</a:t>
            </a:r>
            <a:br>
              <a:rPr lang="en-GB" sz="2400" b="0" i="0" dirty="0">
                <a:effectLst/>
                <a:latin typeface="system-ui"/>
              </a:rPr>
            </a:br>
            <a:r>
              <a:rPr lang="en-GB" sz="2400" b="0" i="0" dirty="0">
                <a:effectLst/>
                <a:latin typeface="Courier New" panose="02070309020205020404" pitchFamily="49" charset="0"/>
              </a:rPr>
              <a:t>    </a:t>
            </a:r>
            <a:r>
              <a:rPr lang="en-GB" sz="2400" b="0" i="0" dirty="0">
                <a:effectLst/>
                <a:latin typeface="system-ui"/>
              </a:rPr>
              <a:t>never will I forsake you.”</a:t>
            </a:r>
          </a:p>
          <a:p>
            <a:pPr marL="0" indent="0">
              <a:lnSpc>
                <a:spcPct val="90000"/>
              </a:lnSpc>
              <a:buNone/>
            </a:pPr>
            <a:r>
              <a:rPr lang="en-GB" sz="2400" b="1" i="0" baseline="30000" dirty="0">
                <a:effectLst/>
                <a:latin typeface="system-ui"/>
              </a:rPr>
              <a:t>6 </a:t>
            </a:r>
            <a:r>
              <a:rPr lang="en-GB" sz="2400" b="0" i="0" dirty="0">
                <a:effectLst/>
                <a:latin typeface="system-ui"/>
              </a:rPr>
              <a:t>So we say with confidence,</a:t>
            </a:r>
          </a:p>
          <a:p>
            <a:pPr marL="0" indent="0">
              <a:lnSpc>
                <a:spcPct val="90000"/>
              </a:lnSpc>
              <a:buNone/>
            </a:pPr>
            <a:r>
              <a:rPr lang="en-GB" sz="2400" b="0" i="0" dirty="0">
                <a:effectLst/>
                <a:latin typeface="system-ui"/>
              </a:rPr>
              <a:t>“The Lord is my helper; I will not be afraid.</a:t>
            </a:r>
            <a:br>
              <a:rPr lang="en-GB" sz="2400" b="0" i="0" dirty="0">
                <a:effectLst/>
                <a:latin typeface="system-ui"/>
              </a:rPr>
            </a:br>
            <a:r>
              <a:rPr lang="en-GB" sz="2400" b="0" i="0" dirty="0">
                <a:effectLst/>
                <a:latin typeface="Courier New" panose="02070309020205020404" pitchFamily="49" charset="0"/>
              </a:rPr>
              <a:t>    </a:t>
            </a:r>
            <a:r>
              <a:rPr lang="en-GB" sz="2400" b="0" i="0" dirty="0">
                <a:effectLst/>
                <a:latin typeface="system-ui"/>
              </a:rPr>
              <a:t>What can mere mortals do to me?”</a:t>
            </a:r>
          </a:p>
          <a:p>
            <a:pPr>
              <a:lnSpc>
                <a:spcPct val="90000"/>
              </a:lnSpc>
            </a:pPr>
            <a:endParaRPr lang="en-US" sz="1900" dirty="0"/>
          </a:p>
        </p:txBody>
      </p:sp>
    </p:spTree>
    <p:extLst>
      <p:ext uri="{BB962C8B-B14F-4D97-AF65-F5344CB8AC3E}">
        <p14:creationId xmlns:p14="http://schemas.microsoft.com/office/powerpoint/2010/main" val="189739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FB3-4F6A-261E-8057-C6549604F8EF}"/>
              </a:ext>
            </a:extLst>
          </p:cNvPr>
          <p:cNvSpPr>
            <a:spLocks noGrp="1"/>
          </p:cNvSpPr>
          <p:nvPr>
            <p:ph type="title"/>
          </p:nvPr>
        </p:nvSpPr>
        <p:spPr>
          <a:xfrm>
            <a:off x="628650" y="365125"/>
            <a:ext cx="7886700" cy="1325563"/>
          </a:xfrm>
        </p:spPr>
        <p:txBody>
          <a:bodyPr>
            <a:normAutofit/>
          </a:bodyPr>
          <a:lstStyle/>
          <a:p>
            <a:r>
              <a:rPr lang="en-US" sz="4700"/>
              <a:t>OT Hospitality Code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03225B-6816-BFB4-2DA2-E44BF7E52F1B}"/>
              </a:ext>
            </a:extLst>
          </p:cNvPr>
          <p:cNvSpPr>
            <a:spLocks noGrp="1"/>
          </p:cNvSpPr>
          <p:nvPr>
            <p:ph idx="1"/>
          </p:nvPr>
        </p:nvSpPr>
        <p:spPr>
          <a:xfrm>
            <a:off x="628650" y="1929384"/>
            <a:ext cx="7886700" cy="4251960"/>
          </a:xfrm>
        </p:spPr>
        <p:txBody>
          <a:bodyPr>
            <a:normAutofit lnSpcReduction="10000"/>
          </a:bodyPr>
          <a:lstStyle/>
          <a:p>
            <a:pPr marL="342900" lvl="0" indent="-342900">
              <a:buFont typeface="Symbol" pitchFamily="2" charset="2"/>
              <a:buChar char=""/>
            </a:pPr>
            <a:r>
              <a:rPr lang="en-US" sz="2800" i="1" dirty="0">
                <a:effectLst/>
                <a:latin typeface="Arial" panose="020B0604020202020204" pitchFamily="34" charset="0"/>
                <a:ea typeface="MS Mincho" panose="02020609040205080304" pitchFamily="49" charset="-128"/>
                <a:cs typeface="Arial" panose="020B0604020202020204" pitchFamily="34" charset="0"/>
              </a:rPr>
              <a:t>Invitation</a:t>
            </a:r>
            <a:r>
              <a:rPr lang="en-US" sz="2800" dirty="0">
                <a:effectLst/>
                <a:latin typeface="Arial" panose="020B0604020202020204" pitchFamily="34" charset="0"/>
                <a:ea typeface="MS Mincho" panose="02020609040205080304" pitchFamily="49" charset="-128"/>
                <a:cs typeface="Arial" panose="020B0604020202020204" pitchFamily="34" charset="0"/>
              </a:rPr>
              <a:t>- you waited for an invitation at a gate of the town or a well- there are many repeated examples of this in scripture. </a:t>
            </a:r>
            <a:endParaRPr lang="en-GB" sz="2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buFont typeface="Symbol" pitchFamily="2" charset="2"/>
              <a:buChar char=""/>
            </a:pPr>
            <a:r>
              <a:rPr lang="en-US" sz="2800" i="1" dirty="0">
                <a:effectLst/>
                <a:latin typeface="Arial" panose="020B0604020202020204" pitchFamily="34" charset="0"/>
                <a:ea typeface="MS Mincho" panose="02020609040205080304" pitchFamily="49" charset="-128"/>
                <a:cs typeface="Arial" panose="020B0604020202020204" pitchFamily="34" charset="0"/>
              </a:rPr>
              <a:t>Screening-</a:t>
            </a:r>
            <a:r>
              <a:rPr lang="en-US" sz="2800" dirty="0">
                <a:effectLst/>
                <a:latin typeface="Arial" panose="020B0604020202020204" pitchFamily="34" charset="0"/>
                <a:ea typeface="MS Mincho" panose="02020609040205080304" pitchFamily="49" charset="-128"/>
                <a:cs typeface="Arial" panose="020B0604020202020204" pitchFamily="34" charset="0"/>
              </a:rPr>
              <a:t> to make sure they were strangers and not enemies interview the strangers- letters of recommendation.</a:t>
            </a:r>
            <a:endParaRPr lang="en-GB" sz="2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buFont typeface="Symbol" pitchFamily="2" charset="2"/>
              <a:buChar char=""/>
            </a:pPr>
            <a:r>
              <a:rPr lang="en-US" sz="2800" i="1" dirty="0">
                <a:effectLst/>
                <a:latin typeface="Arial" panose="020B0604020202020204" pitchFamily="34" charset="0"/>
                <a:ea typeface="MS Mincho" panose="02020609040205080304" pitchFamily="49" charset="-128"/>
                <a:cs typeface="Arial" panose="020B0604020202020204" pitchFamily="34" charset="0"/>
              </a:rPr>
              <a:t>Provision</a:t>
            </a:r>
            <a:r>
              <a:rPr lang="en-US" sz="2800" dirty="0">
                <a:effectLst/>
                <a:latin typeface="Arial" panose="020B0604020202020204" pitchFamily="34" charset="0"/>
                <a:ea typeface="MS Mincho" panose="02020609040205080304" pitchFamily="49" charset="-128"/>
                <a:cs typeface="Arial" panose="020B0604020202020204" pitchFamily="34" charset="0"/>
              </a:rPr>
              <a:t>-host would wash their feet and provide good food and rest.</a:t>
            </a:r>
            <a:endParaRPr lang="en-GB" sz="2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buFont typeface="Symbol" pitchFamily="2" charset="2"/>
              <a:buChar char=""/>
            </a:pPr>
            <a:r>
              <a:rPr lang="en-US" sz="2800" i="1" dirty="0">
                <a:effectLst/>
                <a:latin typeface="Arial" panose="020B0604020202020204" pitchFamily="34" charset="0"/>
                <a:ea typeface="MS Mincho" panose="02020609040205080304" pitchFamily="49" charset="-128"/>
                <a:cs typeface="Arial" panose="020B0604020202020204" pitchFamily="34" charset="0"/>
              </a:rPr>
              <a:t>Departure</a:t>
            </a:r>
            <a:r>
              <a:rPr lang="en-US" sz="2800" dirty="0">
                <a:effectLst/>
                <a:latin typeface="Arial" panose="020B0604020202020204" pitchFamily="34" charset="0"/>
                <a:ea typeface="MS Mincho" panose="02020609040205080304" pitchFamily="49" charset="-128"/>
                <a:cs typeface="Arial" panose="020B0604020202020204" pitchFamily="34" charset="0"/>
              </a:rPr>
              <a:t>- with thanks- and you would never stay more than 2 nights.</a:t>
            </a:r>
            <a:endParaRPr lang="en-GB" sz="2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GB" sz="2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sz="1900" dirty="0"/>
          </a:p>
        </p:txBody>
      </p:sp>
    </p:spTree>
    <p:extLst>
      <p:ext uri="{BB962C8B-B14F-4D97-AF65-F5344CB8AC3E}">
        <p14:creationId xmlns:p14="http://schemas.microsoft.com/office/powerpoint/2010/main" val="1352968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847B88-BCDA-AE86-B86A-0493D4F3EEB2}"/>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defTabSz="914400">
              <a:lnSpc>
                <a:spcPct val="90000"/>
              </a:lnSpc>
            </a:pPr>
            <a:r>
              <a:rPr lang="en-US"/>
              <a:t>Waiting at the well or the gates of the city</a:t>
            </a:r>
          </a:p>
        </p:txBody>
      </p:sp>
      <p:sp>
        <p:nvSpPr>
          <p:cNvPr id="104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esson on Isaac and Rebekah's Marriage">
            <a:extLst>
              <a:ext uri="{FF2B5EF4-FFF2-40B4-BE49-F238E27FC236}">
                <a16:creationId xmlns:a16="http://schemas.microsoft.com/office/drawing/2014/main" id="{E241635F-265D-483A-C901-41DFE48D7E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9232" y="2642616"/>
            <a:ext cx="2552408" cy="36057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Way Magazine - The Gates of the City">
            <a:extLst>
              <a:ext uri="{FF2B5EF4-FFF2-40B4-BE49-F238E27FC236}">
                <a16:creationId xmlns:a16="http://schemas.microsoft.com/office/drawing/2014/main" id="{729F34F3-4839-2F7A-6BEC-ADC248BA06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801" r="8363"/>
          <a:stretch>
            <a:fillRect/>
          </a:stretch>
        </p:blipFill>
        <p:spPr bwMode="auto">
          <a:xfrm>
            <a:off x="5302834" y="2642616"/>
            <a:ext cx="2986888" cy="360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25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61B7C-3B27-4BF1-A9DD-A3DF8BA8235C}"/>
              </a:ext>
            </a:extLst>
          </p:cNvPr>
          <p:cNvSpPr>
            <a:spLocks noGrp="1"/>
          </p:cNvSpPr>
          <p:nvPr>
            <p:ph type="title"/>
          </p:nvPr>
        </p:nvSpPr>
        <p:spPr>
          <a:xfrm>
            <a:off x="628650" y="365125"/>
            <a:ext cx="7886700" cy="1325563"/>
          </a:xfrm>
        </p:spPr>
        <p:txBody>
          <a:bodyPr>
            <a:normAutofit/>
          </a:bodyPr>
          <a:lstStyle/>
          <a:p>
            <a:r>
              <a:rPr lang="en-US" sz="4700"/>
              <a:t>Deuteronomy 10:17-19</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8FB9B8-9A5A-6BD1-F274-4D25D6C494A4}"/>
              </a:ext>
            </a:extLst>
          </p:cNvPr>
          <p:cNvSpPr>
            <a:spLocks noGrp="1"/>
          </p:cNvSpPr>
          <p:nvPr>
            <p:ph idx="1"/>
          </p:nvPr>
        </p:nvSpPr>
        <p:spPr>
          <a:xfrm>
            <a:off x="628650" y="1929384"/>
            <a:ext cx="7886700" cy="4251960"/>
          </a:xfrm>
        </p:spPr>
        <p:txBody>
          <a:bodyPr>
            <a:normAutofit/>
          </a:bodyPr>
          <a:lstStyle/>
          <a:p>
            <a:r>
              <a:rPr lang="en-GB" sz="2800" b="0" i="0" dirty="0">
                <a:effectLst/>
                <a:latin typeface="system-ui"/>
              </a:rPr>
              <a:t>For the </a:t>
            </a:r>
            <a:r>
              <a:rPr lang="en-GB" sz="2800" b="0" i="0" cap="small" dirty="0">
                <a:effectLst/>
                <a:latin typeface="system-ui"/>
              </a:rPr>
              <a:t>Lord</a:t>
            </a:r>
            <a:r>
              <a:rPr lang="en-GB" sz="2800" b="0" i="0" dirty="0">
                <a:effectLst/>
                <a:latin typeface="system-ui"/>
              </a:rPr>
              <a:t> your God is God of gods and Lord of lords, the great God, mighty and awesome, who shows no partiality and accepts no bribes. </a:t>
            </a:r>
            <a:r>
              <a:rPr lang="en-GB" sz="2800" b="1" i="0" baseline="30000" dirty="0">
                <a:effectLst/>
                <a:latin typeface="system-ui"/>
              </a:rPr>
              <a:t>18 </a:t>
            </a:r>
            <a:r>
              <a:rPr lang="en-GB" sz="2800" b="0" i="0" dirty="0">
                <a:effectLst/>
                <a:latin typeface="system-ui"/>
              </a:rPr>
              <a:t>He defends the cause of the fatherless and the widow, and loves the foreigner residing among you, giving them food and clothing. </a:t>
            </a:r>
            <a:r>
              <a:rPr lang="en-GB" sz="2800" b="1" i="0" baseline="30000" dirty="0">
                <a:effectLst/>
                <a:latin typeface="system-ui"/>
              </a:rPr>
              <a:t>19 </a:t>
            </a:r>
            <a:r>
              <a:rPr lang="en-GB" sz="2800" b="0" i="0" dirty="0">
                <a:effectLst/>
                <a:latin typeface="system-ui"/>
              </a:rPr>
              <a:t>And you are to love those who are foreigners, for you yourselves were foreigners in Egypt.</a:t>
            </a:r>
            <a:endParaRPr lang="en-US" sz="2800" dirty="0"/>
          </a:p>
        </p:txBody>
      </p:sp>
    </p:spTree>
    <p:extLst>
      <p:ext uri="{BB962C8B-B14F-4D97-AF65-F5344CB8AC3E}">
        <p14:creationId xmlns:p14="http://schemas.microsoft.com/office/powerpoint/2010/main" val="192381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315DF-84D2-FCE7-F571-2E788EAEAEBF}"/>
              </a:ext>
            </a:extLst>
          </p:cNvPr>
          <p:cNvSpPr>
            <a:spLocks noGrp="1"/>
          </p:cNvSpPr>
          <p:nvPr>
            <p:ph idx="1"/>
          </p:nvPr>
        </p:nvSpPr>
        <p:spPr>
          <a:xfrm>
            <a:off x="587829" y="1933302"/>
            <a:ext cx="8098971" cy="4192861"/>
          </a:xfrm>
        </p:spPr>
        <p:txBody>
          <a:bodyPr/>
          <a:lstStyle/>
          <a:p>
            <a:r>
              <a:rPr lang="en-US" dirty="0"/>
              <a:t>Greek word for hospitality: Philoxenia</a:t>
            </a:r>
          </a:p>
          <a:p>
            <a:pPr lvl="1"/>
            <a:r>
              <a:rPr lang="en-US" dirty="0"/>
              <a:t>Philo is </a:t>
            </a:r>
            <a:r>
              <a:rPr lang="en-US" i="1" dirty="0"/>
              <a:t>proactive</a:t>
            </a:r>
            <a:r>
              <a:rPr lang="en-US" dirty="0"/>
              <a:t> love or ‘love in action’</a:t>
            </a:r>
          </a:p>
          <a:p>
            <a:pPr lvl="1"/>
            <a:r>
              <a:rPr lang="en-US" dirty="0" err="1"/>
              <a:t>Xenos</a:t>
            </a:r>
            <a:r>
              <a:rPr lang="en-US" dirty="0"/>
              <a:t> – stranger </a:t>
            </a:r>
          </a:p>
          <a:p>
            <a:pPr marL="457200" lvl="1" indent="0">
              <a:buNone/>
            </a:pPr>
            <a:endParaRPr lang="en-GB" dirty="0"/>
          </a:p>
          <a:p>
            <a:pPr marL="457200" lvl="1" indent="0">
              <a:buNone/>
            </a:pPr>
            <a:r>
              <a:rPr lang="en-GB" dirty="0"/>
              <a:t>The ancient Greek tradition and cultural value of ‘love of strangers’  embodying deep, unconditional   hospitality</a:t>
            </a:r>
            <a:r>
              <a:rPr lang="en-GB" b="0" i="0" dirty="0">
                <a:solidFill>
                  <a:srgbClr val="0A0A0A"/>
                </a:solidFill>
                <a:effectLst/>
                <a:latin typeface="Google Sans"/>
              </a:rPr>
              <a:t>. </a:t>
            </a:r>
            <a:endParaRPr lang="en-US" dirty="0"/>
          </a:p>
          <a:p>
            <a:pPr lvl="1"/>
            <a:endParaRPr lang="en-US" dirty="0"/>
          </a:p>
          <a:p>
            <a:endParaRPr lang="en-US" dirty="0"/>
          </a:p>
          <a:p>
            <a:pPr marL="0" indent="0">
              <a:buNone/>
            </a:pPr>
            <a:endParaRPr lang="en-US" dirty="0"/>
          </a:p>
        </p:txBody>
      </p:sp>
      <p:pic>
        <p:nvPicPr>
          <p:cNvPr id="1026" name="Picture 2" descr="Philoxenia. This Greek word means “love of strangers” and is the Greek word  most often translated as “Hospitality” in the New Testament. It is,  etymologically, the opposite of xenophobia, or “fear of">
            <a:extLst>
              <a:ext uri="{FF2B5EF4-FFF2-40B4-BE49-F238E27FC236}">
                <a16:creationId xmlns:a16="http://schemas.microsoft.com/office/drawing/2014/main" id="{0689DCF1-75C9-BBCE-AEDC-C7CF89827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064" y="450284"/>
            <a:ext cx="5152361" cy="100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1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E7B4B-CA73-4245-842A-9BAE418F1C19}"/>
              </a:ext>
            </a:extLst>
          </p:cNvPr>
          <p:cNvSpPr>
            <a:spLocks noGrp="1"/>
          </p:cNvSpPr>
          <p:nvPr>
            <p:ph type="title"/>
          </p:nvPr>
        </p:nvSpPr>
        <p:spPr>
          <a:xfrm>
            <a:off x="628650" y="365125"/>
            <a:ext cx="7886700" cy="1325563"/>
          </a:xfrm>
        </p:spPr>
        <p:txBody>
          <a:bodyPr>
            <a:normAutofit/>
          </a:bodyPr>
          <a:lstStyle/>
          <a:p>
            <a:r>
              <a:rPr lang="en-US" sz="4300"/>
              <a:t>Whats the promise of Hospitality?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D42D08-8FD4-E8DD-D4EE-8E8FEAA7A476}"/>
              </a:ext>
            </a:extLst>
          </p:cNvPr>
          <p:cNvSpPr>
            <a:spLocks noGrp="1"/>
          </p:cNvSpPr>
          <p:nvPr>
            <p:ph idx="1"/>
          </p:nvPr>
        </p:nvSpPr>
        <p:spPr>
          <a:xfrm>
            <a:off x="628650" y="1929384"/>
            <a:ext cx="7886700" cy="4251960"/>
          </a:xfrm>
        </p:spPr>
        <p:txBody>
          <a:bodyPr>
            <a:normAutofit/>
          </a:bodyPr>
          <a:lstStyle/>
          <a:p>
            <a:r>
              <a:rPr lang="en-US" sz="2800" dirty="0">
                <a:effectLst/>
                <a:latin typeface="Arial" panose="020B0604020202020204" pitchFamily="34" charset="0"/>
                <a:ea typeface="MS Mincho" panose="02020609040205080304" pitchFamily="49" charset="-128"/>
                <a:cs typeface="Arial" panose="020B0604020202020204" pitchFamily="34" charset="0"/>
              </a:rPr>
              <a:t>John Piper calls it strategic hospitality - ‘when we practice hospitality, we become conduits of Gods hospitality rather than becoming self-decaying cul-de-sacs. The joy of receiving Gods hospitality decays and dies if we do not share that with others. </a:t>
            </a:r>
            <a:endParaRPr lang="en-GB" sz="2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sz="1900" dirty="0"/>
          </a:p>
        </p:txBody>
      </p:sp>
    </p:spTree>
    <p:extLst>
      <p:ext uri="{BB962C8B-B14F-4D97-AF65-F5344CB8AC3E}">
        <p14:creationId xmlns:p14="http://schemas.microsoft.com/office/powerpoint/2010/main" val="155549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pPr>
              <a:lnSpc>
                <a:spcPct val="90000"/>
              </a:lnSpc>
            </a:pPr>
            <a:r>
              <a:rPr lang="en-GB" sz="4700"/>
              <a:t>Welcoming the stranger</a:t>
            </a:r>
            <a:br>
              <a:rPr lang="en-GB" sz="4700"/>
            </a:br>
            <a:endParaRPr lang="en-US" sz="47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fontScale="92500" lnSpcReduction="10000"/>
          </a:bodyPr>
          <a:lstStyle/>
          <a:p>
            <a:r>
              <a:rPr lang="en-US" sz="2400" dirty="0"/>
              <a:t>'</a:t>
            </a:r>
            <a:r>
              <a:rPr lang="en-US" sz="2400" b="1" dirty="0"/>
              <a:t>Welcoming people into your living space</a:t>
            </a:r>
            <a:r>
              <a:rPr lang="en-US" sz="2400" dirty="0"/>
              <a:t>, treating strangers as family, so that God can turn some of them into friends’ Tim Keller</a:t>
            </a:r>
          </a:p>
          <a:p>
            <a:r>
              <a:rPr lang="en-US" sz="2400" dirty="0"/>
              <a:t>Invite people who are different, don’t always go for the same as you. </a:t>
            </a:r>
            <a:endParaRPr lang="en-GB" sz="2400" dirty="0"/>
          </a:p>
          <a:p>
            <a:r>
              <a:rPr lang="en-US" sz="2400" dirty="0"/>
              <a:t>The reality is that's it's about relationship not just catering. It really is about loving people. It's a whole other level of being family together.  </a:t>
            </a:r>
          </a:p>
          <a:p>
            <a:r>
              <a:rPr lang="en-US" sz="2400" dirty="0"/>
              <a:t>Welcome the stranger you never know who you may be welcoming! </a:t>
            </a:r>
          </a:p>
          <a:p>
            <a:endParaRPr lang="en-GB" sz="2400" dirty="0"/>
          </a:p>
          <a:p>
            <a:pPr marL="0" indent="0">
              <a:buNone/>
            </a:pPr>
            <a:endParaRPr lang="en-GB" sz="1900" dirty="0"/>
          </a:p>
          <a:p>
            <a:endParaRPr lang="en-US" sz="1900" dirty="0"/>
          </a:p>
        </p:txBody>
      </p:sp>
      <p:pic>
        <p:nvPicPr>
          <p:cNvPr id="5" name="Content Placeholder 3">
            <a:extLst>
              <a:ext uri="{FF2B5EF4-FFF2-40B4-BE49-F238E27FC236}">
                <a16:creationId xmlns:a16="http://schemas.microsoft.com/office/drawing/2014/main" id="{9129106B-B3AC-89A0-1334-F2C4F1A716D4}"/>
              </a:ext>
            </a:extLst>
          </p:cNvPr>
          <p:cNvPicPr>
            <a:picLocks noChangeAspect="1"/>
          </p:cNvPicPr>
          <p:nvPr/>
        </p:nvPicPr>
        <p:blipFill>
          <a:blip r:embed="rId2"/>
          <a:srcRect l="32127" r="42078"/>
          <a:stretch>
            <a:fillRect/>
          </a:stretch>
        </p:blipFill>
        <p:spPr>
          <a:xfrm>
            <a:off x="6029325" y="2093976"/>
            <a:ext cx="2683216" cy="4096512"/>
          </a:xfrm>
          <a:prstGeom prst="rect">
            <a:avLst/>
          </a:prstGeom>
        </p:spPr>
      </p:pic>
    </p:spTree>
    <p:extLst>
      <p:ext uri="{BB962C8B-B14F-4D97-AF65-F5344CB8AC3E}">
        <p14:creationId xmlns:p14="http://schemas.microsoft.com/office/powerpoint/2010/main" val="2759661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553</TotalTime>
  <Words>626</Words>
  <Application>Microsoft Macintosh PowerPoint</Application>
  <PresentationFormat>On-screen Show (4:3)</PresentationFormat>
  <Paragraphs>39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Google Sans</vt:lpstr>
      <vt:lpstr>Symbol</vt:lpstr>
      <vt:lpstr>system-ui</vt:lpstr>
      <vt:lpstr>Office Theme</vt:lpstr>
      <vt:lpstr>PowerPoint Presentation</vt:lpstr>
      <vt:lpstr>PowerPoint Presentation</vt:lpstr>
      <vt:lpstr>Heb 13:1-14</vt:lpstr>
      <vt:lpstr>OT Hospitality Code</vt:lpstr>
      <vt:lpstr>Waiting at the well or the gates of the city</vt:lpstr>
      <vt:lpstr>Deuteronomy 10:17-19</vt:lpstr>
      <vt:lpstr>PowerPoint Presentation</vt:lpstr>
      <vt:lpstr>Whats the promise of Hospitality?</vt:lpstr>
      <vt:lpstr>Welcoming the stranger </vt:lpstr>
      <vt:lpstr>Practical Points</vt:lpstr>
      <vt:lpstr>PowerPoint Presentation</vt:lpstr>
      <vt:lpstr>The Banqueting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 Mott</dc:creator>
  <cp:lastModifiedBy>Frances Mott</cp:lastModifiedBy>
  <cp:revision>23</cp:revision>
  <cp:lastPrinted>2016-05-22T07:28:44Z</cp:lastPrinted>
  <dcterms:created xsi:type="dcterms:W3CDTF">2016-05-15T19:28:28Z</dcterms:created>
  <dcterms:modified xsi:type="dcterms:W3CDTF">2026-02-28T15:53:36Z</dcterms:modified>
</cp:coreProperties>
</file>